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9711" r:id="rId2"/>
    <p:sldId id="9683" r:id="rId3"/>
    <p:sldId id="9720" r:id="rId4"/>
    <p:sldId id="9716" r:id="rId5"/>
    <p:sldId id="9728" r:id="rId6"/>
    <p:sldId id="9726" r:id="rId7"/>
    <p:sldId id="9738" r:id="rId8"/>
    <p:sldId id="9727" r:id="rId9"/>
    <p:sldId id="9737" r:id="rId10"/>
    <p:sldId id="9729" r:id="rId11"/>
    <p:sldId id="9714" r:id="rId12"/>
    <p:sldId id="9715" r:id="rId13"/>
    <p:sldId id="9736" r:id="rId14"/>
    <p:sldId id="9731" r:id="rId15"/>
    <p:sldId id="9732" r:id="rId1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0BE"/>
    <a:srgbClr val="8B372F"/>
    <a:srgbClr val="696969"/>
    <a:srgbClr val="C6733D"/>
    <a:srgbClr val="254061"/>
    <a:srgbClr val="F1615D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9FBBC-30E0-48DB-B010-A864FFB14D1B}" v="116" dt="2022-02-23T06:04:39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6527" autoAdjust="0"/>
  </p:normalViewPr>
  <p:slideViewPr>
    <p:cSldViewPr>
      <p:cViewPr varScale="1">
        <p:scale>
          <a:sx n="98" d="100"/>
          <a:sy n="98" d="100"/>
        </p:scale>
        <p:origin x="1188" y="78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2545C-25E3-41A7-93D5-EB0113F7FCC2}" type="doc">
      <dgm:prSet loTypeId="urn:microsoft.com/office/officeart/2005/8/layout/hList7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5356F663-61BD-46FC-BC06-A2A916C460F1}">
      <dgm:prSet phldrT="[텍스트]"/>
      <dgm:spPr/>
      <dgm:t>
        <a:bodyPr/>
        <a:lstStyle/>
        <a:p>
          <a:pPr latinLnBrk="1"/>
          <a:r>
            <a:rPr lang="ko-KR" altLang="en-US" dirty="0"/>
            <a:t>음성인식</a:t>
          </a:r>
        </a:p>
      </dgm:t>
    </dgm:pt>
    <dgm:pt modelId="{E87B8613-8A2C-44FD-91E6-D244360FD2F5}" type="parTrans" cxnId="{D3B36805-D20F-449E-B5D6-D445892B0A21}">
      <dgm:prSet/>
      <dgm:spPr/>
      <dgm:t>
        <a:bodyPr/>
        <a:lstStyle/>
        <a:p>
          <a:pPr latinLnBrk="1"/>
          <a:endParaRPr lang="ko-KR" altLang="en-US"/>
        </a:p>
      </dgm:t>
    </dgm:pt>
    <dgm:pt modelId="{4EE6571E-8753-4152-9263-D7A62A76E57D}" type="sibTrans" cxnId="{D3B36805-D20F-449E-B5D6-D445892B0A21}">
      <dgm:prSet/>
      <dgm:spPr/>
      <dgm:t>
        <a:bodyPr/>
        <a:lstStyle/>
        <a:p>
          <a:pPr latinLnBrk="1"/>
          <a:endParaRPr lang="ko-KR" altLang="en-US"/>
        </a:p>
      </dgm:t>
    </dgm:pt>
    <dgm:pt modelId="{70C41553-ABCD-48BD-A2D0-87DBAE1812C5}">
      <dgm:prSet phldrT="[텍스트]"/>
      <dgm:spPr/>
      <dgm:t>
        <a:bodyPr/>
        <a:lstStyle/>
        <a:p>
          <a:pPr latinLnBrk="1"/>
          <a:r>
            <a:rPr lang="ko-KR" altLang="en-US" dirty="0"/>
            <a:t>자연어</a:t>
          </a:r>
          <a:endParaRPr lang="en-US" altLang="ko-KR" dirty="0"/>
        </a:p>
        <a:p>
          <a:pPr latinLnBrk="1"/>
          <a:r>
            <a:rPr lang="ko-KR" altLang="en-US" dirty="0"/>
            <a:t>처리</a:t>
          </a:r>
        </a:p>
      </dgm:t>
    </dgm:pt>
    <dgm:pt modelId="{CDBF516C-39BA-4C32-8FDA-DE05AC570AB6}" type="parTrans" cxnId="{B1BD2368-8E3F-4CB8-8EB4-88263C13120C}">
      <dgm:prSet/>
      <dgm:spPr/>
      <dgm:t>
        <a:bodyPr/>
        <a:lstStyle/>
        <a:p>
          <a:pPr latinLnBrk="1"/>
          <a:endParaRPr lang="ko-KR" altLang="en-US"/>
        </a:p>
      </dgm:t>
    </dgm:pt>
    <dgm:pt modelId="{AAC7B229-5769-4CC3-8467-A8125F047B20}" type="sibTrans" cxnId="{B1BD2368-8E3F-4CB8-8EB4-88263C13120C}">
      <dgm:prSet/>
      <dgm:spPr/>
      <dgm:t>
        <a:bodyPr/>
        <a:lstStyle/>
        <a:p>
          <a:pPr latinLnBrk="1"/>
          <a:endParaRPr lang="ko-KR" altLang="en-US"/>
        </a:p>
      </dgm:t>
    </dgm:pt>
    <dgm:pt modelId="{AA351A6A-B435-4949-9AC2-18845F9AA376}">
      <dgm:prSet phldrT="[텍스트]"/>
      <dgm:spPr/>
      <dgm:t>
        <a:bodyPr/>
        <a:lstStyle/>
        <a:p>
          <a:pPr latinLnBrk="1"/>
          <a:r>
            <a:rPr lang="ko-KR" altLang="en-US" dirty="0"/>
            <a:t>음성출력</a:t>
          </a:r>
        </a:p>
      </dgm:t>
    </dgm:pt>
    <dgm:pt modelId="{868F6D81-0F00-4EC2-AC83-FF572E013ACB}" type="parTrans" cxnId="{71C64EAE-00B7-4A70-A5C0-06407F4FCC8E}">
      <dgm:prSet/>
      <dgm:spPr/>
      <dgm:t>
        <a:bodyPr/>
        <a:lstStyle/>
        <a:p>
          <a:pPr latinLnBrk="1"/>
          <a:endParaRPr lang="ko-KR" altLang="en-US"/>
        </a:p>
      </dgm:t>
    </dgm:pt>
    <dgm:pt modelId="{09B93EF2-DFFF-43C5-8515-39A90C60461A}" type="sibTrans" cxnId="{71C64EAE-00B7-4A70-A5C0-06407F4FCC8E}">
      <dgm:prSet/>
      <dgm:spPr/>
      <dgm:t>
        <a:bodyPr/>
        <a:lstStyle/>
        <a:p>
          <a:pPr latinLnBrk="1"/>
          <a:endParaRPr lang="ko-KR" altLang="en-US"/>
        </a:p>
      </dgm:t>
    </dgm:pt>
    <dgm:pt modelId="{5ABE3EE2-91FF-469A-8F7E-5F6BAD66CB68}" type="pres">
      <dgm:prSet presAssocID="{66D2545C-25E3-41A7-93D5-EB0113F7FCC2}" presName="Name0" presStyleCnt="0">
        <dgm:presLayoutVars>
          <dgm:dir/>
          <dgm:resizeHandles val="exact"/>
        </dgm:presLayoutVars>
      </dgm:prSet>
      <dgm:spPr/>
    </dgm:pt>
    <dgm:pt modelId="{E0D1DFC8-7FC1-4CD0-BF13-2ADD2C649D3E}" type="pres">
      <dgm:prSet presAssocID="{66D2545C-25E3-41A7-93D5-EB0113F7FCC2}" presName="fgShape" presStyleLbl="fgShp" presStyleIdx="0" presStyleCnt="1"/>
      <dgm:spPr/>
    </dgm:pt>
    <dgm:pt modelId="{DC2C50C6-33EE-4522-8914-8B7CAA8D0FC1}" type="pres">
      <dgm:prSet presAssocID="{66D2545C-25E3-41A7-93D5-EB0113F7FCC2}" presName="linComp" presStyleCnt="0"/>
      <dgm:spPr/>
    </dgm:pt>
    <dgm:pt modelId="{2A0BD856-C89D-47E8-AEF7-1C9B030CFB1E}" type="pres">
      <dgm:prSet presAssocID="{5356F663-61BD-46FC-BC06-A2A916C460F1}" presName="compNode" presStyleCnt="0"/>
      <dgm:spPr/>
    </dgm:pt>
    <dgm:pt modelId="{CEEA2821-97F8-4B07-B48E-28A35BD0CDDB}" type="pres">
      <dgm:prSet presAssocID="{5356F663-61BD-46FC-BC06-A2A916C460F1}" presName="bkgdShape" presStyleLbl="node1" presStyleIdx="0" presStyleCnt="3"/>
      <dgm:spPr/>
    </dgm:pt>
    <dgm:pt modelId="{987EC01E-83C5-4B60-AEF5-B451F065D4A4}" type="pres">
      <dgm:prSet presAssocID="{5356F663-61BD-46FC-BC06-A2A916C460F1}" presName="nodeTx" presStyleLbl="node1" presStyleIdx="0" presStyleCnt="3">
        <dgm:presLayoutVars>
          <dgm:bulletEnabled val="1"/>
        </dgm:presLayoutVars>
      </dgm:prSet>
      <dgm:spPr/>
    </dgm:pt>
    <dgm:pt modelId="{939CBB4F-32FC-4100-9606-CA547F733443}" type="pres">
      <dgm:prSet presAssocID="{5356F663-61BD-46FC-BC06-A2A916C460F1}" presName="invisiNode" presStyleLbl="node1" presStyleIdx="0" presStyleCnt="3"/>
      <dgm:spPr/>
    </dgm:pt>
    <dgm:pt modelId="{0DAA09C1-6AD7-4497-B43C-82475E9DE5A1}" type="pres">
      <dgm:prSet presAssocID="{5356F663-61BD-46FC-BC06-A2A916C460F1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CEE15F8-7DD3-4968-ABA5-8D70727BEAD2}" type="pres">
      <dgm:prSet presAssocID="{4EE6571E-8753-4152-9263-D7A62A76E57D}" presName="sibTrans" presStyleLbl="sibTrans2D1" presStyleIdx="0" presStyleCnt="0"/>
      <dgm:spPr/>
    </dgm:pt>
    <dgm:pt modelId="{F912FC8B-8175-4BCE-86FF-8AEF61E2B412}" type="pres">
      <dgm:prSet presAssocID="{70C41553-ABCD-48BD-A2D0-87DBAE1812C5}" presName="compNode" presStyleCnt="0"/>
      <dgm:spPr/>
    </dgm:pt>
    <dgm:pt modelId="{EF91812B-BF26-476B-9C96-F01EFF1AE550}" type="pres">
      <dgm:prSet presAssocID="{70C41553-ABCD-48BD-A2D0-87DBAE1812C5}" presName="bkgdShape" presStyleLbl="node1" presStyleIdx="1" presStyleCnt="3"/>
      <dgm:spPr/>
    </dgm:pt>
    <dgm:pt modelId="{79BB4BD6-A9F9-4C60-A259-CA16E109A929}" type="pres">
      <dgm:prSet presAssocID="{70C41553-ABCD-48BD-A2D0-87DBAE1812C5}" presName="nodeTx" presStyleLbl="node1" presStyleIdx="1" presStyleCnt="3">
        <dgm:presLayoutVars>
          <dgm:bulletEnabled val="1"/>
        </dgm:presLayoutVars>
      </dgm:prSet>
      <dgm:spPr/>
    </dgm:pt>
    <dgm:pt modelId="{0F7A0881-47DE-40BA-AC3E-E463BD9FD958}" type="pres">
      <dgm:prSet presAssocID="{70C41553-ABCD-48BD-A2D0-87DBAE1812C5}" presName="invisiNode" presStyleLbl="node1" presStyleIdx="1" presStyleCnt="3"/>
      <dgm:spPr/>
    </dgm:pt>
    <dgm:pt modelId="{E3C52A69-255D-4FAA-9064-A38D22EF3F81}" type="pres">
      <dgm:prSet presAssocID="{70C41553-ABCD-48BD-A2D0-87DBAE1812C5}" presName="imagNode" presStyleLbl="fgImgPlace1" presStyleIdx="1" presStyleCnt="3" custScaleX="105944" custScaleY="10816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</dgm:pt>
    <dgm:pt modelId="{5C589978-450B-4865-A520-DE7952D7424B}" type="pres">
      <dgm:prSet presAssocID="{AAC7B229-5769-4CC3-8467-A8125F047B20}" presName="sibTrans" presStyleLbl="sibTrans2D1" presStyleIdx="0" presStyleCnt="0"/>
      <dgm:spPr/>
    </dgm:pt>
    <dgm:pt modelId="{3BFEB21A-3B04-482C-98C4-4B37AB8FEB89}" type="pres">
      <dgm:prSet presAssocID="{AA351A6A-B435-4949-9AC2-18845F9AA376}" presName="compNode" presStyleCnt="0"/>
      <dgm:spPr/>
    </dgm:pt>
    <dgm:pt modelId="{06C21167-5566-498F-AE4C-F44AC6458546}" type="pres">
      <dgm:prSet presAssocID="{AA351A6A-B435-4949-9AC2-18845F9AA376}" presName="bkgdShape" presStyleLbl="node1" presStyleIdx="2" presStyleCnt="3" custLinFactNeighborX="21457" custLinFactNeighborY="-8100"/>
      <dgm:spPr/>
    </dgm:pt>
    <dgm:pt modelId="{44CE53C4-41AC-4DB6-9880-519320BAD69B}" type="pres">
      <dgm:prSet presAssocID="{AA351A6A-B435-4949-9AC2-18845F9AA376}" presName="nodeTx" presStyleLbl="node1" presStyleIdx="2" presStyleCnt="3">
        <dgm:presLayoutVars>
          <dgm:bulletEnabled val="1"/>
        </dgm:presLayoutVars>
      </dgm:prSet>
      <dgm:spPr/>
    </dgm:pt>
    <dgm:pt modelId="{CB897D68-1C91-4429-92A6-F2FF0648552C}" type="pres">
      <dgm:prSet presAssocID="{AA351A6A-B435-4949-9AC2-18845F9AA376}" presName="invisiNode" presStyleLbl="node1" presStyleIdx="2" presStyleCnt="3"/>
      <dgm:spPr/>
    </dgm:pt>
    <dgm:pt modelId="{502135A3-C7B0-4125-99E8-06BA65FB71B8}" type="pres">
      <dgm:prSet presAssocID="{AA351A6A-B435-4949-9AC2-18845F9AA376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D3B36805-D20F-449E-B5D6-D445892B0A21}" srcId="{66D2545C-25E3-41A7-93D5-EB0113F7FCC2}" destId="{5356F663-61BD-46FC-BC06-A2A916C460F1}" srcOrd="0" destOrd="0" parTransId="{E87B8613-8A2C-44FD-91E6-D244360FD2F5}" sibTransId="{4EE6571E-8753-4152-9263-D7A62A76E57D}"/>
    <dgm:cxn modelId="{B1BD2368-8E3F-4CB8-8EB4-88263C13120C}" srcId="{66D2545C-25E3-41A7-93D5-EB0113F7FCC2}" destId="{70C41553-ABCD-48BD-A2D0-87DBAE1812C5}" srcOrd="1" destOrd="0" parTransId="{CDBF516C-39BA-4C32-8FDA-DE05AC570AB6}" sibTransId="{AAC7B229-5769-4CC3-8467-A8125F047B20}"/>
    <dgm:cxn modelId="{CAA8C668-06D5-4B70-A097-9CF86A7613A8}" type="presOf" srcId="{AA351A6A-B435-4949-9AC2-18845F9AA376}" destId="{06C21167-5566-498F-AE4C-F44AC6458546}" srcOrd="0" destOrd="0" presId="urn:microsoft.com/office/officeart/2005/8/layout/hList7"/>
    <dgm:cxn modelId="{B55A6B88-D595-4826-B7D0-2342BD30DAA2}" type="presOf" srcId="{AAC7B229-5769-4CC3-8467-A8125F047B20}" destId="{5C589978-450B-4865-A520-DE7952D7424B}" srcOrd="0" destOrd="0" presId="urn:microsoft.com/office/officeart/2005/8/layout/hList7"/>
    <dgm:cxn modelId="{1620EB92-A0E0-453B-85AE-BCFD092E4FC6}" type="presOf" srcId="{70C41553-ABCD-48BD-A2D0-87DBAE1812C5}" destId="{EF91812B-BF26-476B-9C96-F01EFF1AE550}" srcOrd="0" destOrd="0" presId="urn:microsoft.com/office/officeart/2005/8/layout/hList7"/>
    <dgm:cxn modelId="{71C64EAE-00B7-4A70-A5C0-06407F4FCC8E}" srcId="{66D2545C-25E3-41A7-93D5-EB0113F7FCC2}" destId="{AA351A6A-B435-4949-9AC2-18845F9AA376}" srcOrd="2" destOrd="0" parTransId="{868F6D81-0F00-4EC2-AC83-FF572E013ACB}" sibTransId="{09B93EF2-DFFF-43C5-8515-39A90C60461A}"/>
    <dgm:cxn modelId="{359620BC-A1B0-4AF4-BFDE-27354150030A}" type="presOf" srcId="{5356F663-61BD-46FC-BC06-A2A916C460F1}" destId="{987EC01E-83C5-4B60-AEF5-B451F065D4A4}" srcOrd="1" destOrd="0" presId="urn:microsoft.com/office/officeart/2005/8/layout/hList7"/>
    <dgm:cxn modelId="{D545F9D1-D774-44F2-8D82-344F94EC72B2}" type="presOf" srcId="{5356F663-61BD-46FC-BC06-A2A916C460F1}" destId="{CEEA2821-97F8-4B07-B48E-28A35BD0CDDB}" srcOrd="0" destOrd="0" presId="urn:microsoft.com/office/officeart/2005/8/layout/hList7"/>
    <dgm:cxn modelId="{DEED80EA-1031-4BD8-BD4E-47C95868F65C}" type="presOf" srcId="{4EE6571E-8753-4152-9263-D7A62A76E57D}" destId="{ECEE15F8-7DD3-4968-ABA5-8D70727BEAD2}" srcOrd="0" destOrd="0" presId="urn:microsoft.com/office/officeart/2005/8/layout/hList7"/>
    <dgm:cxn modelId="{5F321BF3-75BB-47CE-B213-016506C8A0EC}" type="presOf" srcId="{AA351A6A-B435-4949-9AC2-18845F9AA376}" destId="{44CE53C4-41AC-4DB6-9880-519320BAD69B}" srcOrd="1" destOrd="0" presId="urn:microsoft.com/office/officeart/2005/8/layout/hList7"/>
    <dgm:cxn modelId="{11D7A8F4-8993-4B78-B7C8-F7CEFF159D7E}" type="presOf" srcId="{66D2545C-25E3-41A7-93D5-EB0113F7FCC2}" destId="{5ABE3EE2-91FF-469A-8F7E-5F6BAD66CB68}" srcOrd="0" destOrd="0" presId="urn:microsoft.com/office/officeart/2005/8/layout/hList7"/>
    <dgm:cxn modelId="{2A7F3AF5-8FAC-45A1-8D5D-08283F3BBFAE}" type="presOf" srcId="{70C41553-ABCD-48BD-A2D0-87DBAE1812C5}" destId="{79BB4BD6-A9F9-4C60-A259-CA16E109A929}" srcOrd="1" destOrd="0" presId="urn:microsoft.com/office/officeart/2005/8/layout/hList7"/>
    <dgm:cxn modelId="{9CF13495-0C0D-4CC4-B5F4-C24D012F1BE7}" type="presParOf" srcId="{5ABE3EE2-91FF-469A-8F7E-5F6BAD66CB68}" destId="{E0D1DFC8-7FC1-4CD0-BF13-2ADD2C649D3E}" srcOrd="0" destOrd="0" presId="urn:microsoft.com/office/officeart/2005/8/layout/hList7"/>
    <dgm:cxn modelId="{2B8F263A-2FDA-4BAD-980E-3C90D4502C76}" type="presParOf" srcId="{5ABE3EE2-91FF-469A-8F7E-5F6BAD66CB68}" destId="{DC2C50C6-33EE-4522-8914-8B7CAA8D0FC1}" srcOrd="1" destOrd="0" presId="urn:microsoft.com/office/officeart/2005/8/layout/hList7"/>
    <dgm:cxn modelId="{2A1DD89C-3BFA-41DC-8B28-577D694326F3}" type="presParOf" srcId="{DC2C50C6-33EE-4522-8914-8B7CAA8D0FC1}" destId="{2A0BD856-C89D-47E8-AEF7-1C9B030CFB1E}" srcOrd="0" destOrd="0" presId="urn:microsoft.com/office/officeart/2005/8/layout/hList7"/>
    <dgm:cxn modelId="{48E62A5E-EABC-410C-9E81-3AF41CDA165F}" type="presParOf" srcId="{2A0BD856-C89D-47E8-AEF7-1C9B030CFB1E}" destId="{CEEA2821-97F8-4B07-B48E-28A35BD0CDDB}" srcOrd="0" destOrd="0" presId="urn:microsoft.com/office/officeart/2005/8/layout/hList7"/>
    <dgm:cxn modelId="{6F919CE5-BC37-4665-B1AE-860223AB0C7A}" type="presParOf" srcId="{2A0BD856-C89D-47E8-AEF7-1C9B030CFB1E}" destId="{987EC01E-83C5-4B60-AEF5-B451F065D4A4}" srcOrd="1" destOrd="0" presId="urn:microsoft.com/office/officeart/2005/8/layout/hList7"/>
    <dgm:cxn modelId="{6C67F49E-73D5-40F4-87A8-E1D9458F97EA}" type="presParOf" srcId="{2A0BD856-C89D-47E8-AEF7-1C9B030CFB1E}" destId="{939CBB4F-32FC-4100-9606-CA547F733443}" srcOrd="2" destOrd="0" presId="urn:microsoft.com/office/officeart/2005/8/layout/hList7"/>
    <dgm:cxn modelId="{C69DB190-9D82-4F21-80EF-DB131476C027}" type="presParOf" srcId="{2A0BD856-C89D-47E8-AEF7-1C9B030CFB1E}" destId="{0DAA09C1-6AD7-4497-B43C-82475E9DE5A1}" srcOrd="3" destOrd="0" presId="urn:microsoft.com/office/officeart/2005/8/layout/hList7"/>
    <dgm:cxn modelId="{49520573-37A2-455B-B3BB-C8722AFDD8F3}" type="presParOf" srcId="{DC2C50C6-33EE-4522-8914-8B7CAA8D0FC1}" destId="{ECEE15F8-7DD3-4968-ABA5-8D70727BEAD2}" srcOrd="1" destOrd="0" presId="urn:microsoft.com/office/officeart/2005/8/layout/hList7"/>
    <dgm:cxn modelId="{6A7313ED-7D94-4598-B5B3-708949139EEA}" type="presParOf" srcId="{DC2C50C6-33EE-4522-8914-8B7CAA8D0FC1}" destId="{F912FC8B-8175-4BCE-86FF-8AEF61E2B412}" srcOrd="2" destOrd="0" presId="urn:microsoft.com/office/officeart/2005/8/layout/hList7"/>
    <dgm:cxn modelId="{5BCC6586-C601-4C58-8CE4-45EDB22BE9B5}" type="presParOf" srcId="{F912FC8B-8175-4BCE-86FF-8AEF61E2B412}" destId="{EF91812B-BF26-476B-9C96-F01EFF1AE550}" srcOrd="0" destOrd="0" presId="urn:microsoft.com/office/officeart/2005/8/layout/hList7"/>
    <dgm:cxn modelId="{FF64F01E-C325-4845-9625-7D6ADB457CA1}" type="presParOf" srcId="{F912FC8B-8175-4BCE-86FF-8AEF61E2B412}" destId="{79BB4BD6-A9F9-4C60-A259-CA16E109A929}" srcOrd="1" destOrd="0" presId="urn:microsoft.com/office/officeart/2005/8/layout/hList7"/>
    <dgm:cxn modelId="{847EECFE-4B3E-4C0C-88CA-E5D57F82EE4D}" type="presParOf" srcId="{F912FC8B-8175-4BCE-86FF-8AEF61E2B412}" destId="{0F7A0881-47DE-40BA-AC3E-E463BD9FD958}" srcOrd="2" destOrd="0" presId="urn:microsoft.com/office/officeart/2005/8/layout/hList7"/>
    <dgm:cxn modelId="{5E5AEBDC-6ED4-4C9E-B7B8-1A7974A982AF}" type="presParOf" srcId="{F912FC8B-8175-4BCE-86FF-8AEF61E2B412}" destId="{E3C52A69-255D-4FAA-9064-A38D22EF3F81}" srcOrd="3" destOrd="0" presId="urn:microsoft.com/office/officeart/2005/8/layout/hList7"/>
    <dgm:cxn modelId="{4AB7A946-16D1-4BE7-B314-A98A0711126C}" type="presParOf" srcId="{DC2C50C6-33EE-4522-8914-8B7CAA8D0FC1}" destId="{5C589978-450B-4865-A520-DE7952D7424B}" srcOrd="3" destOrd="0" presId="urn:microsoft.com/office/officeart/2005/8/layout/hList7"/>
    <dgm:cxn modelId="{255CF01C-7444-40D3-85F0-183A5AB86AA7}" type="presParOf" srcId="{DC2C50C6-33EE-4522-8914-8B7CAA8D0FC1}" destId="{3BFEB21A-3B04-482C-98C4-4B37AB8FEB89}" srcOrd="4" destOrd="0" presId="urn:microsoft.com/office/officeart/2005/8/layout/hList7"/>
    <dgm:cxn modelId="{D4ABAA60-1B88-4075-AD97-D0D1F416E5F1}" type="presParOf" srcId="{3BFEB21A-3B04-482C-98C4-4B37AB8FEB89}" destId="{06C21167-5566-498F-AE4C-F44AC6458546}" srcOrd="0" destOrd="0" presId="urn:microsoft.com/office/officeart/2005/8/layout/hList7"/>
    <dgm:cxn modelId="{5805E7E4-755D-4A06-A970-13E3F1ABB873}" type="presParOf" srcId="{3BFEB21A-3B04-482C-98C4-4B37AB8FEB89}" destId="{44CE53C4-41AC-4DB6-9880-519320BAD69B}" srcOrd="1" destOrd="0" presId="urn:microsoft.com/office/officeart/2005/8/layout/hList7"/>
    <dgm:cxn modelId="{69706776-DBBF-4372-A2F6-9135DDFA98AD}" type="presParOf" srcId="{3BFEB21A-3B04-482C-98C4-4B37AB8FEB89}" destId="{CB897D68-1C91-4429-92A6-F2FF0648552C}" srcOrd="2" destOrd="0" presId="urn:microsoft.com/office/officeart/2005/8/layout/hList7"/>
    <dgm:cxn modelId="{2F49B9A2-9675-4394-8B19-6023B9CF801C}" type="presParOf" srcId="{3BFEB21A-3B04-482C-98C4-4B37AB8FEB89}" destId="{502135A3-C7B0-4125-99E8-06BA65FB71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A2821-97F8-4B07-B48E-28A35BD0CDDB}">
      <dsp:nvSpPr>
        <dsp:cNvPr id="0" name=""/>
        <dsp:cNvSpPr/>
      </dsp:nvSpPr>
      <dsp:spPr>
        <a:xfrm>
          <a:off x="1248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음성인식</a:t>
          </a:r>
        </a:p>
      </dsp:txBody>
      <dsp:txXfrm>
        <a:off x="1248" y="1151627"/>
        <a:ext cx="1942411" cy="1151627"/>
      </dsp:txXfrm>
    </dsp:sp>
    <dsp:sp modelId="{0DAA09C1-6AD7-4497-B43C-82475E9DE5A1}">
      <dsp:nvSpPr>
        <dsp:cNvPr id="0" name=""/>
        <dsp:cNvSpPr/>
      </dsp:nvSpPr>
      <dsp:spPr>
        <a:xfrm>
          <a:off x="493089" y="172744"/>
          <a:ext cx="958729" cy="95872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1812B-BF26-476B-9C96-F01EFF1AE550}">
      <dsp:nvSpPr>
        <dsp:cNvPr id="0" name=""/>
        <dsp:cNvSpPr/>
      </dsp:nvSpPr>
      <dsp:spPr>
        <a:xfrm>
          <a:off x="2001932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자연어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처리</a:t>
          </a:r>
        </a:p>
      </dsp:txBody>
      <dsp:txXfrm>
        <a:off x="2001932" y="1151627"/>
        <a:ext cx="1942411" cy="1151627"/>
      </dsp:txXfrm>
    </dsp:sp>
    <dsp:sp modelId="{E3C52A69-255D-4FAA-9064-A38D22EF3F81}">
      <dsp:nvSpPr>
        <dsp:cNvPr id="0" name=""/>
        <dsp:cNvSpPr/>
      </dsp:nvSpPr>
      <dsp:spPr>
        <a:xfrm>
          <a:off x="2465280" y="133608"/>
          <a:ext cx="1015716" cy="10370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21167-5566-498F-AE4C-F44AC6458546}">
      <dsp:nvSpPr>
        <dsp:cNvPr id="0" name=""/>
        <dsp:cNvSpPr/>
      </dsp:nvSpPr>
      <dsp:spPr>
        <a:xfrm>
          <a:off x="4003865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음성출력</a:t>
          </a:r>
        </a:p>
      </dsp:txBody>
      <dsp:txXfrm>
        <a:off x="4003865" y="1151627"/>
        <a:ext cx="1942411" cy="1151627"/>
      </dsp:txXfrm>
    </dsp:sp>
    <dsp:sp modelId="{502135A3-C7B0-4125-99E8-06BA65FB71B8}">
      <dsp:nvSpPr>
        <dsp:cNvPr id="0" name=""/>
        <dsp:cNvSpPr/>
      </dsp:nvSpPr>
      <dsp:spPr>
        <a:xfrm>
          <a:off x="4494457" y="172744"/>
          <a:ext cx="958729" cy="95872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1DFC8-7FC1-4CD0-BF13-2ADD2C649D3E}">
      <dsp:nvSpPr>
        <dsp:cNvPr id="0" name=""/>
        <dsp:cNvSpPr/>
      </dsp:nvSpPr>
      <dsp:spPr>
        <a:xfrm>
          <a:off x="237851" y="2303255"/>
          <a:ext cx="5470574" cy="431860"/>
        </a:xfrm>
        <a:prstGeom prst="left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음성인식</a:t>
            </a:r>
            <a:r>
              <a:rPr lang="en-US" altLang="ko-KR" sz="1200" b="1" dirty="0"/>
              <a:t>(Speech Recognition)</a:t>
            </a:r>
            <a:r>
              <a:rPr lang="ko-KR" altLang="en-US" sz="1200" b="1" dirty="0"/>
              <a:t>이란 사람이 말하는 음성 언어를 컴퓨터가 해석해 그 내용을 문자데이터로 전환하는 처리를 말하며 </a:t>
            </a:r>
            <a:r>
              <a:rPr lang="en-US" altLang="ko-KR" sz="1200" b="1" dirty="0"/>
              <a:t>STT(Speech-to-Text)</a:t>
            </a:r>
            <a:r>
              <a:rPr lang="ko-KR" altLang="en-US" sz="1200" b="1" dirty="0"/>
              <a:t>라고도 한다</a:t>
            </a:r>
            <a:r>
              <a:rPr lang="en-US" altLang="ko-KR" sz="1200" b="1" dirty="0"/>
              <a:t>.</a:t>
            </a:r>
            <a:endParaRPr lang="ko-KR" altLang="en-US" sz="1200" dirty="0"/>
          </a:p>
          <a:p>
            <a:r>
              <a:rPr lang="ko-KR" altLang="en-US" sz="1200" dirty="0"/>
              <a:t>기존에 상용 서비스에 적용되는 음향 모델의 대부분은 확률 통계 방식인 </a:t>
            </a:r>
            <a:r>
              <a:rPr lang="en-US" altLang="ko-KR" sz="1200" dirty="0"/>
              <a:t>HMM(Hidden Markov Model) </a:t>
            </a:r>
            <a:r>
              <a:rPr lang="ko-KR" altLang="en-US" sz="1200" dirty="0"/>
              <a:t>기반으로 이루어졌으며</a:t>
            </a:r>
            <a:r>
              <a:rPr lang="en-US" altLang="ko-KR" sz="1200" dirty="0"/>
              <a:t>, 2010</a:t>
            </a:r>
            <a:r>
              <a:rPr lang="ko-KR" altLang="en-US" sz="1200" dirty="0"/>
              <a:t>년대 들어서면서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기반으로 </a:t>
            </a:r>
            <a:r>
              <a:rPr lang="en-US" altLang="ko-KR" sz="1200" dirty="0"/>
              <a:t>HMM/DNN </a:t>
            </a:r>
            <a:r>
              <a:rPr lang="ko-KR" altLang="en-US" sz="1200" dirty="0"/>
              <a:t>방식으로 단어 인식 오류를 개선하여 </a:t>
            </a:r>
            <a:r>
              <a:rPr lang="en-US" altLang="ko-KR" sz="1200" dirty="0"/>
              <a:t>20% </a:t>
            </a:r>
            <a:r>
              <a:rPr lang="ko-KR" altLang="en-US" sz="1200" dirty="0"/>
              <a:t>성능 향상을 이루어 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최근에는 시퀀스</a:t>
            </a:r>
            <a:r>
              <a:rPr lang="en-US" altLang="ko-KR" sz="1200" dirty="0"/>
              <a:t>-</a:t>
            </a:r>
            <a:r>
              <a:rPr lang="ko-KR" altLang="en-US" sz="1200" dirty="0"/>
              <a:t>투</a:t>
            </a:r>
            <a:r>
              <a:rPr lang="en-US" altLang="ko-KR" sz="1200" dirty="0"/>
              <a:t>-</a:t>
            </a:r>
            <a:r>
              <a:rPr lang="ko-KR" altLang="en-US" sz="1200" dirty="0"/>
              <a:t>시퀀스</a:t>
            </a:r>
            <a:r>
              <a:rPr lang="en-US" altLang="ko-KR" sz="1200" dirty="0"/>
              <a:t>(Sequence-to-Sequence) </a:t>
            </a:r>
            <a:r>
              <a:rPr lang="ko-KR" altLang="en-US" sz="1200" dirty="0"/>
              <a:t>방식의 </a:t>
            </a:r>
            <a:r>
              <a:rPr lang="en-US" altLang="ko-KR" sz="1200" dirty="0"/>
              <a:t>RNN </a:t>
            </a:r>
            <a:r>
              <a:rPr lang="ko-KR" altLang="en-US" sz="1200" dirty="0"/>
              <a:t>기반으로 속도와 성능 면에서 좋은 결과를 가져오면서</a:t>
            </a:r>
            <a:r>
              <a:rPr lang="en-US" altLang="ko-KR" sz="1200" dirty="0"/>
              <a:t>, </a:t>
            </a:r>
            <a:r>
              <a:rPr lang="ko-KR" altLang="en-US" sz="1200" dirty="0"/>
              <a:t>음성 인식에서도 번역어</a:t>
            </a:r>
            <a:r>
              <a:rPr lang="en-US" altLang="ko-KR" sz="1200" dirty="0"/>
              <a:t>(End-to-End) </a:t>
            </a:r>
            <a:r>
              <a:rPr lang="ko-KR" altLang="en-US" sz="1200" dirty="0"/>
              <a:t>학습 방식의 발전으로 일련의 오디오 특징을 입력으로 일련의 글자</a:t>
            </a:r>
            <a:r>
              <a:rPr lang="en-US" altLang="ko-KR" sz="1200" dirty="0"/>
              <a:t>(character) </a:t>
            </a:r>
            <a:r>
              <a:rPr lang="ko-KR" altLang="en-US" sz="1200" dirty="0"/>
              <a:t>또는 단어들을 출력으로 하는 단일 함수를 학습할 수 있게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</a:t>
            </a:r>
            <a:r>
              <a:rPr lang="en-US" altLang="ko-KR" sz="1200" dirty="0"/>
              <a:t>CTC(Connectionist Temporal Classification) </a:t>
            </a:r>
            <a:r>
              <a:rPr lang="ko-KR" altLang="en-US" sz="1200" dirty="0"/>
              <a:t>이라는 모델로 입력 데이터와 레이블 사이의 음성 정렬</a:t>
            </a:r>
            <a:r>
              <a:rPr lang="en-US" altLang="ko-KR" sz="1200" dirty="0"/>
              <a:t>(alignment) </a:t>
            </a:r>
            <a:r>
              <a:rPr lang="ko-KR" altLang="en-US" sz="1200" dirty="0"/>
              <a:t>정보가 없어도 학습이 가능하게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이와 같은 다양한 학습법을 통해 계속해서 </a:t>
            </a:r>
            <a:r>
              <a:rPr lang="en-US" altLang="ko-KR" sz="1200" dirty="0"/>
              <a:t>STT</a:t>
            </a:r>
            <a:r>
              <a:rPr lang="ko-KR" altLang="en-US" sz="1200" dirty="0"/>
              <a:t>의 성능은 향상되고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90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구글에서 </a:t>
            </a:r>
            <a:r>
              <a:rPr lang="en-US" altLang="ko-KR" sz="1400" dirty="0"/>
              <a:t>2018</a:t>
            </a:r>
            <a:r>
              <a:rPr lang="ko-KR" altLang="en-US" sz="1400" dirty="0"/>
              <a:t>년에 공개한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등장과 동시에 수많은 </a:t>
            </a:r>
            <a:r>
              <a:rPr lang="en-US" altLang="ko-KR" sz="1400" dirty="0"/>
              <a:t>NLP </a:t>
            </a:r>
            <a:r>
              <a:rPr lang="ko-KR" altLang="en-US" sz="1400" dirty="0"/>
              <a:t>태스크에서 최고 성능을 보여주면서 </a:t>
            </a:r>
            <a:r>
              <a:rPr lang="en-US" altLang="ko-KR" sz="1400" dirty="0"/>
              <a:t>NLP</a:t>
            </a:r>
            <a:r>
              <a:rPr lang="ko-KR" altLang="en-US" sz="1400" dirty="0"/>
              <a:t>의 한 획을 그은 모델로 평가받고 있다</a:t>
            </a:r>
            <a:r>
              <a:rPr lang="en-US" altLang="ko-KR" sz="1400" dirty="0"/>
              <a:t>. </a:t>
            </a:r>
            <a:r>
              <a:rPr lang="ko-KR" altLang="en-US" sz="1400" dirty="0"/>
              <a:t>양방향성을 지향하고 있기 때문이다</a:t>
            </a:r>
            <a:r>
              <a:rPr lang="en-US" altLang="ko-KR" sz="1400" dirty="0"/>
              <a:t>.(B: </a:t>
            </a:r>
            <a:r>
              <a:rPr lang="en-US" altLang="ko-KR" sz="1400" dirty="0" err="1"/>
              <a:t>bidirection</a:t>
            </a:r>
            <a:r>
              <a:rPr lang="en-US" altLang="ko-KR" sz="1400" dirty="0"/>
              <a:t>) BERT </a:t>
            </a:r>
            <a:r>
              <a:rPr lang="ko-KR" altLang="en-US" sz="1400" dirty="0"/>
              <a:t>모델은 문맥 특성을 활용하고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대용량 말뭉치로 사전 학습이 이미 진행되어 언어에 대한 이해도도 높다</a:t>
            </a:r>
            <a:r>
              <a:rPr lang="en-US" altLang="ko-KR" sz="1400" dirty="0"/>
              <a:t>.  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한국어에 대해서 영어보다 정확도가 떨어진다고 한다</a:t>
            </a:r>
            <a:r>
              <a:rPr lang="en-US" altLang="ko-KR" sz="1400" dirty="0"/>
              <a:t>. </a:t>
            </a:r>
            <a:endParaRPr lang="ko-KR" altLang="en-US" sz="1400" dirty="0"/>
          </a:p>
          <a:p>
            <a:r>
              <a:rPr lang="ko-KR" altLang="en-US" sz="1400" dirty="0"/>
              <a:t> </a:t>
            </a:r>
          </a:p>
          <a:p>
            <a:r>
              <a:rPr lang="ko-KR" altLang="en-US" sz="1400" dirty="0"/>
              <a:t> 오늘 기술해볼 </a:t>
            </a:r>
            <a:r>
              <a:rPr lang="en-US" altLang="ko-KR" sz="1400" b="1" dirty="0" err="1"/>
              <a:t>KoBERT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모델은</a:t>
            </a:r>
            <a:r>
              <a:rPr lang="ko-KR" altLang="en-US" sz="1400" dirty="0"/>
              <a:t> </a:t>
            </a:r>
            <a:r>
              <a:rPr lang="en-US" altLang="ko-KR" sz="1400" dirty="0" err="1"/>
              <a:t>SKTBrain</a:t>
            </a:r>
            <a:r>
              <a:rPr lang="ko-KR" altLang="en-US" sz="1400" dirty="0"/>
              <a:t>에서 공개했는데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한국어 위키 </a:t>
            </a:r>
            <a:r>
              <a:rPr lang="en-US" altLang="ko-KR" sz="1400" dirty="0"/>
              <a:t>5</a:t>
            </a:r>
            <a:r>
              <a:rPr lang="ko-KR" altLang="en-US" sz="1400" dirty="0"/>
              <a:t>백만 문장과 한국어 뉴스 </a:t>
            </a:r>
            <a:r>
              <a:rPr lang="en-US" altLang="ko-KR" sz="1400" dirty="0"/>
              <a:t>2</a:t>
            </a:r>
            <a:r>
              <a:rPr lang="ko-KR" altLang="en-US" sz="1400" dirty="0"/>
              <a:t>천만 문장을 학습한 모델이다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자신의 사용 목적에 따라 </a:t>
            </a:r>
            <a:r>
              <a:rPr lang="ko-KR" altLang="en-US" sz="1400" dirty="0" err="1"/>
              <a:t>파인튜닝이</a:t>
            </a:r>
            <a:r>
              <a:rPr lang="ko-KR" altLang="en-US" sz="1400" dirty="0"/>
              <a:t> 가능하기 때문에 </a:t>
            </a:r>
            <a:r>
              <a:rPr lang="en-US" altLang="ko-KR" sz="1400" dirty="0"/>
              <a:t>output layer</a:t>
            </a:r>
            <a:r>
              <a:rPr lang="ko-KR" altLang="en-US" sz="1400" dirty="0"/>
              <a:t>만을 추가로 달아주면 원하는 결과를 출력해낼 수 있다</a:t>
            </a:r>
            <a:r>
              <a:rPr lang="en-US" altLang="ko-KR" sz="1400" dirty="0"/>
              <a:t>. </a:t>
            </a:r>
            <a:r>
              <a:rPr lang="ko-KR" altLang="en-US" sz="1400" b="1" dirty="0"/>
              <a:t>많은 </a:t>
            </a:r>
            <a:r>
              <a:rPr lang="en-US" altLang="ko-KR" sz="1400" b="1" dirty="0"/>
              <a:t>BERT </a:t>
            </a:r>
            <a:r>
              <a:rPr lang="ko-KR" altLang="en-US" sz="1400" b="1" dirty="0"/>
              <a:t>모델 중에서도 </a:t>
            </a:r>
            <a:r>
              <a:rPr lang="en-US" altLang="ko-KR" sz="1400" b="1" dirty="0" err="1"/>
              <a:t>KoBERT</a:t>
            </a:r>
            <a:r>
              <a:rPr lang="ko-KR" altLang="en-US" sz="1400" b="1" dirty="0"/>
              <a:t>를 사용한 이유는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한국어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에 대해 많은 사전 학습이 이루어져 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감정을 분석할 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긍정과 부정만으로 분류하는 것이 아닌 다중 분류가 가능한 것이 강점이기 때문이다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99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400" dirty="0"/>
              <a:t>인위적으로 사람의 소리를 합성하는 시스템이며</a:t>
            </a:r>
            <a:r>
              <a:rPr lang="en-US" altLang="ko-KR" sz="1400" dirty="0"/>
              <a:t>, </a:t>
            </a:r>
            <a:r>
              <a:rPr lang="ko-KR" altLang="en-US" sz="1400" dirty="0"/>
              <a:t>텍스트를 음성으로 변환한다는 데서 텍스트 음성 변환 </a:t>
            </a:r>
            <a:r>
              <a:rPr lang="en-US" altLang="ko-KR" sz="1400" dirty="0"/>
              <a:t>(text-to-speech,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TTS) </a:t>
            </a:r>
            <a:r>
              <a:rPr lang="ko-KR" altLang="en-US" sz="1400" dirty="0"/>
              <a:t>시스템이라고 부른다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텍스트 음성 변환 시스템은 프론트 </a:t>
            </a:r>
            <a:r>
              <a:rPr lang="ko-KR" altLang="en-US" sz="1400" dirty="0" err="1"/>
              <a:t>엔드와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백엔드</a:t>
            </a:r>
            <a:r>
              <a:rPr lang="ko-KR" altLang="en-US" sz="1400" dirty="0"/>
              <a:t> 두 부분으로 구성된다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일반적으로 프론트 </a:t>
            </a:r>
            <a:r>
              <a:rPr lang="ko-KR" altLang="en-US" sz="1400" dirty="0" err="1"/>
              <a:t>엔드는</a:t>
            </a:r>
            <a:r>
              <a:rPr lang="ko-KR" altLang="en-US" sz="1400" dirty="0"/>
              <a:t> 사용자가 입력한 텍스트에서 기호화된 언어 표현 </a:t>
            </a:r>
            <a:r>
              <a:rPr lang="en-US" altLang="ko-KR" sz="1400" dirty="0"/>
              <a:t>(symbolic linguistic representation)</a:t>
            </a:r>
            <a:r>
              <a:rPr lang="ko-KR" altLang="en-US" sz="1400" dirty="0"/>
              <a:t>을 내보낸다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백엔드는</a:t>
            </a:r>
            <a:r>
              <a:rPr lang="ko-KR" altLang="en-US" sz="1400" dirty="0"/>
              <a:t> 합성된 음성의 파형을 내보낸다</a:t>
            </a:r>
            <a:r>
              <a:rPr lang="en-US" altLang="ko-KR" sz="1400" dirty="0"/>
              <a:t>. </a:t>
            </a:r>
            <a:r>
              <a:rPr lang="ko-KR" altLang="en-US" sz="1400" dirty="0"/>
              <a:t>출력되는 음성이 얼마나 현실의 사람의 목소리를 닮아 있는가</a:t>
            </a:r>
            <a:r>
              <a:rPr lang="en-US" altLang="ko-KR" sz="1400" dirty="0"/>
              <a:t>, </a:t>
            </a:r>
            <a:r>
              <a:rPr lang="ko-KR" altLang="en-US" sz="1400" dirty="0"/>
              <a:t>출력되는 음성을 얼마나 잘 알아들을 수 있는가로 평가한다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b="1" dirty="0"/>
              <a:t>프론트 </a:t>
            </a:r>
            <a:r>
              <a:rPr lang="ko-KR" altLang="en-US" sz="1400" b="1" dirty="0" err="1"/>
              <a:t>엔드</a:t>
            </a:r>
            <a:endParaRPr lang="en-US" altLang="zh-CN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ko-KR" altLang="en-US" sz="1400" dirty="0"/>
              <a:t>프론트 </a:t>
            </a:r>
            <a:r>
              <a:rPr lang="ko-KR" altLang="en-US" sz="1400" dirty="0" err="1"/>
              <a:t>엔드는</a:t>
            </a:r>
            <a:r>
              <a:rPr lang="ko-KR" altLang="en-US" sz="1400" dirty="0"/>
              <a:t> 두 가지의 큰 일을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중 하나는 텍스트 안의 숫자나 생략 표현을 읽을 때 표현으로 변환하는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텍스트의 정규화</a:t>
            </a:r>
            <a:r>
              <a:rPr lang="en-US" altLang="ko-KR" sz="1400" dirty="0"/>
              <a:t>, </a:t>
            </a:r>
            <a:r>
              <a:rPr lang="ko-KR" altLang="en-US" sz="1400" dirty="0"/>
              <a:t>프리프로셋싱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토큰화</a:t>
            </a:r>
            <a:r>
              <a:rPr lang="ko-KR" altLang="en-US" sz="1400" dirty="0"/>
              <a:t> 등으로 불리기도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또 하나는 각 단어를 발음 기호로 변환하여 텍스트 숙어</a:t>
            </a:r>
            <a:r>
              <a:rPr lang="en-US" altLang="ko-KR" sz="1400" dirty="0"/>
              <a:t>, </a:t>
            </a:r>
            <a:r>
              <a:rPr lang="ko-KR" altLang="en-US" sz="1400" dirty="0"/>
              <a:t>단어나 문장</a:t>
            </a:r>
            <a:r>
              <a:rPr lang="en-US" altLang="ko-KR" sz="1400" dirty="0"/>
              <a:t>, </a:t>
            </a:r>
            <a:r>
              <a:rPr lang="ko-KR" altLang="en-US" sz="1400" dirty="0"/>
              <a:t>문장 등의 운율 단위로 분할하는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낱말 발음 기호를 할당 작업을 텍스트 음소 </a:t>
            </a:r>
            <a:r>
              <a:rPr lang="en-US" altLang="ko-KR" sz="1400" dirty="0"/>
              <a:t>(text-to-phoneme,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TTP) </a:t>
            </a:r>
            <a:r>
              <a:rPr lang="ko-KR" altLang="en-US" sz="1400" dirty="0"/>
              <a:t>변환 또는 </a:t>
            </a:r>
            <a:r>
              <a:rPr lang="ko-KR" altLang="en-US" sz="1400" dirty="0" err="1"/>
              <a:t>서기소음소</a:t>
            </a:r>
            <a:r>
              <a:rPr lang="ko-KR" altLang="en-US" sz="1400" dirty="0"/>
              <a:t> </a:t>
            </a:r>
            <a:r>
              <a:rPr lang="en-US" altLang="ko-KR" sz="1400" dirty="0"/>
              <a:t>(grapheme-to-phoneme,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GTP) </a:t>
            </a:r>
            <a:r>
              <a:rPr lang="ko-KR" altLang="en-US" sz="1400" dirty="0"/>
              <a:t>변환이라고 부른다</a:t>
            </a:r>
            <a:r>
              <a:rPr lang="en-US" altLang="ko-KR" sz="1400" dirty="0"/>
              <a:t>. </a:t>
            </a:r>
            <a:r>
              <a:rPr lang="ko-KR" altLang="en-US" sz="1400" dirty="0"/>
              <a:t>발음 기호와 운율 정보를 조합하여 기호화된 언어 표현을 만들어서 프론트 </a:t>
            </a:r>
            <a:r>
              <a:rPr lang="ko-KR" altLang="en-US" sz="1400" dirty="0" err="1"/>
              <a:t>엔드로</a:t>
            </a:r>
            <a:r>
              <a:rPr lang="ko-KR" altLang="en-US" sz="1400" dirty="0"/>
              <a:t> 내보낸다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b="1" dirty="0" err="1"/>
              <a:t>백엔드</a:t>
            </a:r>
            <a:endParaRPr lang="en-US" altLang="zh-CN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ko-KR" altLang="en-US" sz="1400" dirty="0"/>
              <a:t>프론트 </a:t>
            </a:r>
            <a:r>
              <a:rPr lang="ko-KR" altLang="en-US" sz="1400" dirty="0" err="1"/>
              <a:t>엔드가</a:t>
            </a:r>
            <a:r>
              <a:rPr lang="ko-KR" altLang="en-US" sz="1400" dirty="0"/>
              <a:t> 내보낸 결과를 바탕으로 보다 자연스러운 음성으로 만들기 위해 운율 등의 음성을 조정하여 실제 음성 데이터를 출력한다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과정에서 음성의 특성이 정해지기 때문에 음성 합성 소프트웨어만의 색채가 나오는 경우가 많다</a:t>
            </a:r>
            <a:r>
              <a:rPr lang="en-US" altLang="ko-KR" sz="1400" dirty="0"/>
              <a:t>.</a:t>
            </a:r>
            <a:endParaRPr lang="zh-CN" altLang="en-US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9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46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https://www.youtube.com/watch?v=Od_brCj_oCE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6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61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높낮이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속도 및 힘과 같은 음성 샘플의 물리적 특성을 분석하여 감정을 식별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찰스 다윈의 연구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감정이 생존과 직결되므로 인류 보편적인 감정이 있다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1970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년대 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에크만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교수가 검증하여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보편적 감정 증명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인류의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보편적 감정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행복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흥미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두려움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혐오감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슬픔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0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3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5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1.xml"/><Relationship Id="rId3" Type="http://schemas.openxmlformats.org/officeDocument/2006/relationships/video" Target="https://www.youtube.com/embed/Od_brCj_oCE?feature=oembed" TargetMode="External"/><Relationship Id="rId7" Type="http://schemas.openxmlformats.org/officeDocument/2006/relationships/image" Target="../media/image7.png"/><Relationship Id="rId12" Type="http://schemas.openxmlformats.org/officeDocument/2006/relationships/diagramQuickStyle" Target="../diagrams/quickStyle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jpeg"/><Relationship Id="rId11" Type="http://schemas.openxmlformats.org/officeDocument/2006/relationships/diagramLayout" Target="../diagrams/layout1.xml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1.png"/><Relationship Id="rId10" Type="http://schemas.openxmlformats.org/officeDocument/2006/relationships/diagramData" Target="../diagrams/data1.xml"/><Relationship Id="rId4" Type="http://schemas.openxmlformats.org/officeDocument/2006/relationships/slideLayout" Target="../slideLayouts/slideLayout3.xml"/><Relationship Id="rId9" Type="http://schemas.microsoft.com/office/2007/relationships/hdphoto" Target="../media/hdphoto2.wdp"/><Relationship Id="rId14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게 정말 사랑일까? 영화 &amp;lt;그녀Her&amp;gt;를 읽다(박명호 작가) : 네이버 블로그">
            <a:extLst>
              <a:ext uri="{FF2B5EF4-FFF2-40B4-BE49-F238E27FC236}">
                <a16:creationId xmlns:a16="http://schemas.microsoft.com/office/drawing/2014/main" id="{57817052-D1F0-4A29-89A6-F11BE417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" y="0"/>
            <a:ext cx="12863739" cy="7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7293471" y="5848573"/>
            <a:ext cx="4848084" cy="923326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34" tIns="45718" rIns="91434" bIns="45718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Team 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연어유희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팀원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이소담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이한 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장세종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남궁지희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B2A72-6D20-4C99-B723-DC5A1AD6E1F2}"/>
              </a:ext>
            </a:extLst>
          </p:cNvPr>
          <p:cNvGrpSpPr/>
          <p:nvPr/>
        </p:nvGrpSpPr>
        <p:grpSpPr>
          <a:xfrm>
            <a:off x="308695" y="4781231"/>
            <a:ext cx="5544616" cy="1931438"/>
            <a:chOff x="92671" y="5213994"/>
            <a:chExt cx="4752528" cy="1642691"/>
          </a:xfrm>
        </p:grpSpPr>
        <p:sp>
          <p:nvSpPr>
            <p:cNvPr id="22" name="Half Frame 1"/>
            <p:cNvSpPr/>
            <p:nvPr/>
          </p:nvSpPr>
          <p:spPr>
            <a:xfrm>
              <a:off x="146774" y="5213994"/>
              <a:ext cx="914853" cy="914853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Half Frame 6"/>
            <p:cNvSpPr/>
            <p:nvPr/>
          </p:nvSpPr>
          <p:spPr>
            <a:xfrm rot="16200000" flipV="1">
              <a:off x="2816260" y="5521851"/>
              <a:ext cx="794516" cy="794516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798" y="5336759"/>
              <a:ext cx="3127505" cy="86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3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나의 </a:t>
              </a:r>
              <a:r>
                <a:rPr lang="ko-KR" altLang="en-US" sz="6000" b="1" spc="3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찐친</a:t>
              </a:r>
              <a:endParaRPr lang="en-US" altLang="ko-KR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+mn-ea"/>
                <a:sym typeface="+mn-lt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58880" y="6856685"/>
              <a:ext cx="468631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A4C0FE-BAEA-42A9-9911-5D44D9F988BF}"/>
                </a:ext>
              </a:extLst>
            </p:cNvPr>
            <p:cNvSpPr txBox="1"/>
            <p:nvPr/>
          </p:nvSpPr>
          <p:spPr>
            <a:xfrm>
              <a:off x="92671" y="6424637"/>
              <a:ext cx="4333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자연어 처리 모델을 활용한 개인화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AI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휴먼</a:t>
              </a:r>
            </a:p>
          </p:txBody>
        </p:sp>
      </p:grpSp>
      <p:pic>
        <p:nvPicPr>
          <p:cNvPr id="10" name="Picture 2" descr="지난해 첫선을 보인 AI 챗봇 서비스 이루다. [사진 제공 = 스캐터랩]">
            <a:extLst>
              <a:ext uri="{FF2B5EF4-FFF2-40B4-BE49-F238E27FC236}">
                <a16:creationId xmlns:a16="http://schemas.microsoft.com/office/drawing/2014/main" id="{AEEAC56B-2B0C-4342-A197-932B96C6F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0" b="96360" l="5797" r="57488">
                        <a14:foregroundMark x1="31723" y1="7280" x2="31723" y2="7280"/>
                        <a14:foregroundMark x1="57488" y1="78352" x2="57488" y2="78352"/>
                        <a14:foregroundMark x1="38325" y1="92337" x2="38325" y2="92337"/>
                        <a14:foregroundMark x1="47504" y1="90613" x2="47504" y2="90613"/>
                        <a14:foregroundMark x1="35427" y1="96360" x2="35427" y2="96360"/>
                        <a14:foregroundMark x1="20451" y1="61877" x2="20451" y2="61877"/>
                        <a14:foregroundMark x1="5797" y1="44636" x2="5797" y2="44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96"/>
          <a:stretch/>
        </p:blipFill>
        <p:spPr bwMode="auto">
          <a:xfrm>
            <a:off x="7293471" y="-190819"/>
            <a:ext cx="37444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D8070-BC90-4CA8-BD28-39A4F319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2066"/>
          <a:stretch/>
        </p:blipFill>
        <p:spPr>
          <a:xfrm>
            <a:off x="7960999" y="183309"/>
            <a:ext cx="2880933" cy="215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B68969-0DF7-4620-9A3C-59313D24C56F}"/>
              </a:ext>
            </a:extLst>
          </p:cNvPr>
          <p:cNvSpPr txBox="1"/>
          <p:nvPr/>
        </p:nvSpPr>
        <p:spPr>
          <a:xfrm>
            <a:off x="4162221" y="1110919"/>
            <a:ext cx="64348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+mn-ea"/>
                <a:sym typeface="+mn-lt"/>
              </a:rPr>
              <a:t>유희지희</a:t>
            </a:r>
            <a:endParaRPr lang="ko-KR" altLang="en-US" sz="6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756967" y="519981"/>
            <a:ext cx="5825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STT (Speech-to-Text)</a:t>
            </a:r>
          </a:p>
        </p:txBody>
      </p:sp>
      <p:pic>
        <p:nvPicPr>
          <p:cNvPr id="4" name="Picture 4" descr="SK채용 공식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30000" r="4990" b="12500"/>
          <a:stretch/>
        </p:blipFill>
        <p:spPr bwMode="auto">
          <a:xfrm>
            <a:off x="596727" y="1658754"/>
            <a:ext cx="583264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vlpt.us/images/letgodchan0/post/4b6a5d2f-4406-4d8d-aadb-b2c672194eb0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24" y="3461363"/>
            <a:ext cx="9532535" cy="314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3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665738"/>
            <a:ext cx="52918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 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모델</a:t>
            </a:r>
            <a:endParaRPr lang="en-US" altLang="zh-CN" sz="44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6" name="Picture 8" descr="KoBERT - Open Source Agen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38399" r="32591" b="37601"/>
          <a:stretch/>
        </p:blipFill>
        <p:spPr bwMode="auto">
          <a:xfrm>
            <a:off x="10259688" y="1816125"/>
            <a:ext cx="2213865" cy="10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oGPT - Open Source Agen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37455" r="31756" b="36146"/>
          <a:stretch/>
        </p:blipFill>
        <p:spPr bwMode="auto">
          <a:xfrm>
            <a:off x="10259688" y="2986521"/>
            <a:ext cx="2218359" cy="10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네이버·라인 AI 영토 글로벌 확장... 초대규모 AI &amp;#39;하이퍼클로바&amp;#39; 일본어판 출시 | 아주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99" y="4154579"/>
            <a:ext cx="2232248" cy="10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스페셜리포트] 자연언어처리(NLP) 무엇인가... 그 기술과 시장은? &amp;lt; 칼럼 &amp;lt; OPINION &amp;lt; 기사본문 - 인공지능신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1" y="2400872"/>
            <a:ext cx="4865266" cy="3370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7"/>
          <p:cNvGrpSpPr>
            <a:grpSpLocks noChangeAspect="1"/>
          </p:cNvGrpSpPr>
          <p:nvPr/>
        </p:nvGrpSpPr>
        <p:grpSpPr>
          <a:xfrm>
            <a:off x="9345109" y="393614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17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8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7"/>
          <p:cNvGrpSpPr>
            <a:grpSpLocks noChangeAspect="1"/>
          </p:cNvGrpSpPr>
          <p:nvPr/>
        </p:nvGrpSpPr>
        <p:grpSpPr>
          <a:xfrm>
            <a:off x="5349393" y="395486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1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2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7192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6"/>
          <a:stretch/>
        </p:blipFill>
        <p:spPr bwMode="auto">
          <a:xfrm>
            <a:off x="6266224" y="1912862"/>
            <a:ext cx="246579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r="40895"/>
          <a:stretch/>
        </p:blipFill>
        <p:spPr bwMode="auto">
          <a:xfrm>
            <a:off x="5997327" y="4376139"/>
            <a:ext cx="2664296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카카오브레인 - 나무위키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t="33138" r="14457" b="30327"/>
          <a:stretch/>
        </p:blipFill>
        <p:spPr bwMode="auto">
          <a:xfrm>
            <a:off x="10259688" y="5335835"/>
            <a:ext cx="2213865" cy="9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50177"/>
            <a:ext cx="65151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 TTS (Text to Speech)</a:t>
            </a:r>
          </a:p>
        </p:txBody>
      </p:sp>
      <p:pic>
        <p:nvPicPr>
          <p:cNvPr id="8198" name="Picture 6" descr="LG | ThinQ Developer Site :: Emotion Text to Spee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/>
        </p:blipFill>
        <p:spPr bwMode="auto">
          <a:xfrm>
            <a:off x="2396927" y="1672109"/>
            <a:ext cx="762000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TS 이것만은 알고 합시다! : 네이버 블로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9"/>
          <a:stretch/>
        </p:blipFill>
        <p:spPr bwMode="auto">
          <a:xfrm>
            <a:off x="2265759" y="3229917"/>
            <a:ext cx="7764016" cy="28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410505" y="5877549"/>
            <a:ext cx="3168352" cy="72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엔진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빌더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29456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5165A1-D491-4DC7-B3F9-B0B9A17DF75F}"/>
              </a:ext>
            </a:extLst>
          </p:cNvPr>
          <p:cNvGrpSpPr/>
          <p:nvPr/>
        </p:nvGrpSpPr>
        <p:grpSpPr>
          <a:xfrm>
            <a:off x="3142376" y="2687709"/>
            <a:ext cx="6573998" cy="930166"/>
            <a:chOff x="2900983" y="3798903"/>
            <a:chExt cx="6573998" cy="9301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B4C877-CF6F-4BEC-BFB4-F7565340B512}"/>
                </a:ext>
              </a:extLst>
            </p:cNvPr>
            <p:cNvSpPr txBox="1"/>
            <p:nvPr/>
          </p:nvSpPr>
          <p:spPr>
            <a:xfrm>
              <a:off x="3044999" y="3798903"/>
              <a:ext cx="6429982" cy="896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 TIMETABLE</a:t>
              </a:r>
            </a:p>
          </p:txBody>
        </p:sp>
        <p:pic>
          <p:nvPicPr>
            <p:cNvPr id="3076" name="Picture 4" descr="보너스 결혼 이미지가있는 타임 테이블 아이콘. 벡터 일러스트 레이 션 스타일 웹 디자인, 응용 프로그램 사용자 인터페이스에 대 한 플랫  아이코 닉 요소입니다. 로열티 무료 사진, 그림, 이미지 그리고 스톡포토그래피. Image 71208329.">
              <a:extLst>
                <a:ext uri="{FF2B5EF4-FFF2-40B4-BE49-F238E27FC236}">
                  <a16:creationId xmlns:a16="http://schemas.microsoft.com/office/drawing/2014/main" id="{B9DF0350-0975-4781-9974-E4FBAC878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41"/>
            <a:stretch/>
          </p:blipFill>
          <p:spPr bwMode="auto">
            <a:xfrm>
              <a:off x="2900983" y="3976365"/>
              <a:ext cx="755500" cy="75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52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91380"/>
              </p:ext>
            </p:extLst>
          </p:nvPr>
        </p:nvGraphicFramePr>
        <p:xfrm>
          <a:off x="455281" y="1168054"/>
          <a:ext cx="12094773" cy="529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04627458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13651914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18458168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202065688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76476012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4366938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84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37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방향설정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모델선정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데이터수집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논문리뷰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모델구성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퓨전튜닝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27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0044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 및 개선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651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8290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최종점검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4382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69807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2022. 3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4223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2022. 4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58639" y="824563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2022. 5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32B86C82-AEA9-45DC-BA5E-31A29ACC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7" y="1024037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-9"/>
          <p:cNvSpPr/>
          <p:nvPr/>
        </p:nvSpPr>
        <p:spPr>
          <a:xfrm>
            <a:off x="7899884" y="807590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365976" y="1006183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5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-7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6">
            <a:hlinkClick r:id="rId15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6407" y="3418987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프로세스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-5">
            <a:hlinkClick r:id="rId15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910874" y="3412072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97936" y="4401758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타임테이블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-3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0693" y="4336405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-3">
            <a:hlinkClick r:id="rId15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42061" y="5303153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93071" y="5303153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 &amp; A</a:t>
            </a:r>
          </a:p>
        </p:txBody>
      </p:sp>
      <p:cxnSp>
        <p:nvCxnSpPr>
          <p:cNvPr id="30" name="直接连接符-2"/>
          <p:cNvCxnSpPr/>
          <p:nvPr>
            <p:custDataLst>
              <p:tags r:id="rId12"/>
            </p:custDataLst>
          </p:nvPr>
        </p:nvCxnSpPr>
        <p:spPr>
          <a:xfrm>
            <a:off x="3664111" y="5460370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zh-CN" altLang="en-US" sz="6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50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2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zh-CN" sz="32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온라인 미디어 2" title="그녀 메인 예고편">
            <a:hlinkClick r:id="" action="ppaction://media"/>
            <a:extLst>
              <a:ext uri="{FF2B5EF4-FFF2-40B4-BE49-F238E27FC236}">
                <a16:creationId xmlns:a16="http://schemas.microsoft.com/office/drawing/2014/main" id="{ED202FE7-5005-472A-AC24-7AFCB12B4AE8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325214" y="1851406"/>
            <a:ext cx="6999414" cy="3954669"/>
          </a:xfrm>
          <a:prstGeom prst="rect">
            <a:avLst/>
          </a:prstGeom>
        </p:spPr>
      </p:pic>
      <p:pic>
        <p:nvPicPr>
          <p:cNvPr id="1026" name="Picture 2" descr="무료 여성 캐릭터 벡터, 23,000개 이상의 AI, EPS 형식의 이미지">
            <a:extLst>
              <a:ext uri="{FF2B5EF4-FFF2-40B4-BE49-F238E27FC236}">
                <a16:creationId xmlns:a16="http://schemas.microsoft.com/office/drawing/2014/main" id="{4E621A27-591A-40FB-8D95-18B52B82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70" y="239722"/>
            <a:ext cx="4204166" cy="28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B29CF4C-0E04-4F23-93F6-50379F84CC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2066"/>
          <a:stretch/>
        </p:blipFill>
        <p:spPr>
          <a:xfrm>
            <a:off x="8292485" y="2611299"/>
            <a:ext cx="2880933" cy="2157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522E0233-DD12-43A3-B2E5-F8C14432F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309054"/>
              </p:ext>
            </p:extLst>
          </p:nvPr>
        </p:nvGraphicFramePr>
        <p:xfrm>
          <a:off x="6616300" y="4048373"/>
          <a:ext cx="5946277" cy="2879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CED7B22-157E-47CB-872E-2EBF678C06A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750"/>
          <a:stretch/>
        </p:blipFill>
        <p:spPr>
          <a:xfrm>
            <a:off x="7580301" y="46905"/>
            <a:ext cx="4305300" cy="598791"/>
          </a:xfrm>
          <a:prstGeom prst="rect">
            <a:avLst/>
          </a:prstGeom>
        </p:spPr>
      </p:pic>
      <p:sp>
        <p:nvSpPr>
          <p:cNvPr id="45" name="사각형: 둥근 모서리 5">
            <a:extLst>
              <a:ext uri="{FF2B5EF4-FFF2-40B4-BE49-F238E27FC236}">
                <a16:creationId xmlns:a16="http://schemas.microsoft.com/office/drawing/2014/main" id="{4FDDFE3E-6959-41CB-BDD3-EE5BEEA017AA}"/>
              </a:ext>
            </a:extLst>
          </p:cNvPr>
          <p:cNvSpPr/>
          <p:nvPr/>
        </p:nvSpPr>
        <p:spPr>
          <a:xfrm>
            <a:off x="8327456" y="1456085"/>
            <a:ext cx="3157598" cy="377702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AC6B4B-0CC1-4043-8BD0-785C561E0695}"/>
              </a:ext>
            </a:extLst>
          </p:cNvPr>
          <p:cNvSpPr txBox="1"/>
          <p:nvPr/>
        </p:nvSpPr>
        <p:spPr>
          <a:xfrm>
            <a:off x="8926380" y="1481897"/>
            <a:ext cx="6439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페르소나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zh-CN" sz="4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126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36" y="2090802"/>
            <a:ext cx="7848872" cy="3829779"/>
          </a:xfrm>
          <a:prstGeom prst="rect">
            <a:avLst/>
          </a:prstGeom>
        </p:spPr>
      </p:pic>
      <p:pic>
        <p:nvPicPr>
          <p:cNvPr id="2056" name="Picture 8" descr="챗봇 이미지 - 게티이미지뱅크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8883"/>
          <a:stretch/>
        </p:blipFill>
        <p:spPr bwMode="auto">
          <a:xfrm>
            <a:off x="9258305" y="2752229"/>
            <a:ext cx="213374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9137045" y="4840461"/>
            <a:ext cx="2980962" cy="165618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맞춤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지능형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음성 대화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C9CF5-806C-477C-86AB-D172E5FF4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055" y="0"/>
            <a:ext cx="4283362" cy="26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-2"/>
          <p:cNvSpPr/>
          <p:nvPr>
            <p:custDataLst>
              <p:tags r:id="rId1"/>
            </p:custDataLst>
          </p:nvPr>
        </p:nvSpPr>
        <p:spPr>
          <a:xfrm>
            <a:off x="604736" y="375280"/>
            <a:ext cx="344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개발 도구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56967" y="3113916"/>
            <a:ext cx="9871627" cy="3886785"/>
            <a:chOff x="812751" y="2194222"/>
            <a:chExt cx="11638730" cy="4280359"/>
          </a:xfrm>
        </p:grpSpPr>
        <p:pic>
          <p:nvPicPr>
            <p:cNvPr id="10252" name="Picture 12" descr="Framework] Tensorflow (텐서플로우) - 개념 : 네이버 블로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51" y="2194222"/>
              <a:ext cx="2847975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Keras Applicati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70" y="2499317"/>
              <a:ext cx="3456384" cy="112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넘파이 따라하면서 쉽게 배우자 - Hello, world! I&amp;#39;m JunPyoPar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576" y="4408413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Python] Pandas 파이썬 판다스 생성, 읽기 총 정리 :: 마이자몽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642" y="3995127"/>
              <a:ext cx="285750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0" name="Picture 20" descr="Anaconda | Individual Edi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18" t="16865" r="5439" b="15849"/>
            <a:stretch/>
          </p:blipFill>
          <p:spPr bwMode="auto">
            <a:xfrm>
              <a:off x="3788312" y="4890405"/>
              <a:ext cx="4248471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AI] 파이토치(PyTorch)란 무엇인가? : 네이버 블로그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19" y="2417884"/>
              <a:ext cx="2962275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C# static(정적) 메서드 :: 공부하는개미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901" y="3260573"/>
              <a:ext cx="2303654" cy="2303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6" name="Picture 26" descr="sklearn 설치방법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153" y="4559240"/>
              <a:ext cx="3624328" cy="171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0" name="Picture 30" descr="Google Colaboratory Colab - Guía Completa Español - Marketing Brand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20486" r="10182" b="25054"/>
          <a:stretch/>
        </p:blipFill>
        <p:spPr bwMode="auto">
          <a:xfrm>
            <a:off x="2324919" y="1579147"/>
            <a:ext cx="2664297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32" y="2074540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7783" y="3658716"/>
            <a:ext cx="294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기본개발도구</a:t>
            </a:r>
          </a:p>
        </p:txBody>
      </p:sp>
      <p:pic>
        <p:nvPicPr>
          <p:cNvPr id="10276" name="Picture 36" descr="개발자의 소통/Git 공부&amp;#39; 카테고리의 글 목록 (2 Page) — JOYFULBEA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99" y="1457760"/>
            <a:ext cx="1440160" cy="13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组合 7"/>
          <p:cNvGrpSpPr>
            <a:grpSpLocks noChangeAspect="1"/>
          </p:cNvGrpSpPr>
          <p:nvPr/>
        </p:nvGrpSpPr>
        <p:grpSpPr>
          <a:xfrm>
            <a:off x="3837087" y="3616325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8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696" y="2800201"/>
            <a:ext cx="3537514" cy="1935944"/>
            <a:chOff x="3680805" y="400472"/>
            <a:chExt cx="2818392" cy="1079946"/>
          </a:xfrm>
        </p:grpSpPr>
        <p:sp>
          <p:nvSpPr>
            <p:cNvPr id="12" name="矩形 11"/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3680805" y="655906"/>
              <a:ext cx="2818392" cy="5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STT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[Deep speech</a:t>
              </a:r>
              <a:r>
                <a:rPr lang="en-US" altLang="zh-CN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EBC7793C-9033-4EBF-9C05-ED43B3164F0C}"/>
              </a:ext>
            </a:extLst>
          </p:cNvPr>
          <p:cNvGrpSpPr/>
          <p:nvPr/>
        </p:nvGrpSpPr>
        <p:grpSpPr>
          <a:xfrm>
            <a:off x="4870774" y="2800200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6" name="矩形 11">
              <a:extLst>
                <a:ext uri="{FF2B5EF4-FFF2-40B4-BE49-F238E27FC236}">
                  <a16:creationId xmlns:a16="http://schemas.microsoft.com/office/drawing/2014/main" id="{CDF3D80B-8010-4F2F-8097-51633923CF89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2B7D8A7-E2D8-488C-9181-25A1780C1B3E}"/>
                </a:ext>
              </a:extLst>
            </p:cNvPr>
            <p:cNvSpPr txBox="1"/>
            <p:nvPr/>
          </p:nvSpPr>
          <p:spPr>
            <a:xfrm>
              <a:off x="3917661" y="685020"/>
              <a:ext cx="2333210" cy="5322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BERT, GPT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자연어처리 모델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34FB2823-C698-437C-9568-FD04F63F36F7}"/>
              </a:ext>
            </a:extLst>
          </p:cNvPr>
          <p:cNvGrpSpPr/>
          <p:nvPr/>
        </p:nvGrpSpPr>
        <p:grpSpPr>
          <a:xfrm>
            <a:off x="9174609" y="2767182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9" name="矩形 11">
              <a:extLst>
                <a:ext uri="{FF2B5EF4-FFF2-40B4-BE49-F238E27FC236}">
                  <a16:creationId xmlns:a16="http://schemas.microsoft.com/office/drawing/2014/main" id="{E2EDC3F1-A9AE-45BB-A3B9-32467EDA99F3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0CB052F-1EAC-492E-ABBB-331354C325B3}"/>
                </a:ext>
              </a:extLst>
            </p:cNvPr>
            <p:cNvSpPr txBox="1"/>
            <p:nvPr/>
          </p:nvSpPr>
          <p:spPr>
            <a:xfrm>
              <a:off x="4165180" y="673313"/>
              <a:ext cx="1838174" cy="5322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TTS</a:t>
              </a:r>
            </a:p>
            <a:p>
              <a:pPr algn="ctr"/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음성 합성</a:t>
              </a:r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1" name="组合 7">
            <a:extLst>
              <a:ext uri="{FF2B5EF4-FFF2-40B4-BE49-F238E27FC236}">
                <a16:creationId xmlns:a16="http://schemas.microsoft.com/office/drawing/2014/main" id="{63F7AE9B-88EF-4F9A-8003-F99625D729B4}"/>
              </a:ext>
            </a:extLst>
          </p:cNvPr>
          <p:cNvGrpSpPr>
            <a:grpSpLocks noChangeAspect="1"/>
          </p:cNvGrpSpPr>
          <p:nvPr/>
        </p:nvGrpSpPr>
        <p:grpSpPr>
          <a:xfrm>
            <a:off x="8301583" y="3553412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2" name="矩形 14">
              <a:extLst>
                <a:ext uri="{FF2B5EF4-FFF2-40B4-BE49-F238E27FC236}">
                  <a16:creationId xmlns:a16="http://schemas.microsoft.com/office/drawing/2014/main" id="{BE7467BA-ABB3-48A7-9361-9CC0BEA6B4CE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3" name="矩形 14">
              <a:extLst>
                <a:ext uri="{FF2B5EF4-FFF2-40B4-BE49-F238E27FC236}">
                  <a16:creationId xmlns:a16="http://schemas.microsoft.com/office/drawing/2014/main" id="{DC72AA0A-1C8F-466B-9A52-73749B8C4F3B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D7CA647D-2ADD-4DD0-90B3-D90DFD86BC84}"/>
              </a:ext>
            </a:extLst>
          </p:cNvPr>
          <p:cNvSpPr txBox="1"/>
          <p:nvPr/>
        </p:nvSpPr>
        <p:spPr>
          <a:xfrm>
            <a:off x="9549637" y="1568523"/>
            <a:ext cx="230719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페르소나 보이스</a:t>
            </a:r>
            <a:endParaRPr lang="en-US" altLang="zh-CN" sz="2800" b="1" dirty="0">
              <a:latin typeface="맑은 고딕" panose="020B0503020000020004" pitchFamily="50" charset="-127"/>
              <a:ea typeface="맑은 고딕" panose="020B0503020000020004" pitchFamily="50" charset="-127"/>
              <a:sym typeface="Arial" panose="020B0604020202020204" pitchFamily="34" charset="0"/>
            </a:endParaRPr>
          </a:p>
        </p:txBody>
      </p:sp>
      <p:sp>
        <p:nvSpPr>
          <p:cNvPr id="25" name="자유형 36">
            <a:extLst>
              <a:ext uri="{FF2B5EF4-FFF2-40B4-BE49-F238E27FC236}">
                <a16:creationId xmlns:a16="http://schemas.microsoft.com/office/drawing/2014/main" id="{936DC5A4-821E-4D9A-9E80-1E35C7F758A9}"/>
              </a:ext>
            </a:extLst>
          </p:cNvPr>
          <p:cNvSpPr/>
          <p:nvPr/>
        </p:nvSpPr>
        <p:spPr>
          <a:xfrm>
            <a:off x="4840560" y="1746698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44">
            <a:extLst>
              <a:ext uri="{FF2B5EF4-FFF2-40B4-BE49-F238E27FC236}">
                <a16:creationId xmlns:a16="http://schemas.microsoft.com/office/drawing/2014/main" id="{3F530316-78CD-418B-B402-C05834810864}"/>
              </a:ext>
            </a:extLst>
          </p:cNvPr>
          <p:cNvSpPr/>
          <p:nvPr/>
        </p:nvSpPr>
        <p:spPr>
          <a:xfrm>
            <a:off x="3059073" y="1721553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 36">
            <a:extLst>
              <a:ext uri="{FF2B5EF4-FFF2-40B4-BE49-F238E27FC236}">
                <a16:creationId xmlns:a16="http://schemas.microsoft.com/office/drawing/2014/main" id="{50C1F173-DD30-4F19-B214-8D1B44E26F7D}"/>
              </a:ext>
            </a:extLst>
          </p:cNvPr>
          <p:cNvSpPr/>
          <p:nvPr/>
        </p:nvSpPr>
        <p:spPr>
          <a:xfrm>
            <a:off x="4912574" y="5948847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07A97173-56A3-4F35-9AB4-E9634F8324F4}"/>
              </a:ext>
            </a:extLst>
          </p:cNvPr>
          <p:cNvSpPr/>
          <p:nvPr/>
        </p:nvSpPr>
        <p:spPr>
          <a:xfrm>
            <a:off x="3131087" y="5923702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TONE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65C1E-1C49-4FC2-AF39-035D9166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764" y="4951897"/>
            <a:ext cx="3641973" cy="1993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34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D7CA647D-2ADD-4DD0-90B3-D90DFD86BC84}"/>
              </a:ext>
            </a:extLst>
          </p:cNvPr>
          <p:cNvSpPr txBox="1"/>
          <p:nvPr/>
        </p:nvSpPr>
        <p:spPr>
          <a:xfrm>
            <a:off x="9549637" y="1568523"/>
            <a:ext cx="230719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페르소나 보이스</a:t>
            </a:r>
            <a:endParaRPr lang="en-US" altLang="zh-CN" sz="2800" b="1" dirty="0">
              <a:latin typeface="맑은 고딕" panose="020B0503020000020004" pitchFamily="50" charset="-127"/>
              <a:ea typeface="맑은 고딕" panose="020B0503020000020004" pitchFamily="50" charset="-127"/>
              <a:sym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5D1FC-B9EE-4CAF-A057-AA2B05065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23" y="2188954"/>
            <a:ext cx="6486525" cy="3124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8F176F-BFE7-45C6-BCE5-174184E7A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063" y="4710021"/>
            <a:ext cx="8858250" cy="2343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785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 rot="10800000">
            <a:off x="2309098" y="2271860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242865" y="2125103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음성 발화</a:t>
            </a:r>
          </a:p>
        </p:txBody>
      </p:sp>
      <p:sp>
        <p:nvSpPr>
          <p:cNvPr id="27" name="자유형 26"/>
          <p:cNvSpPr/>
          <p:nvPr/>
        </p:nvSpPr>
        <p:spPr>
          <a:xfrm>
            <a:off x="2900983" y="2125101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</a:p>
        </p:txBody>
      </p:sp>
      <p:sp>
        <p:nvSpPr>
          <p:cNvPr id="29" name="자유형 28"/>
          <p:cNvSpPr/>
          <p:nvPr/>
        </p:nvSpPr>
        <p:spPr>
          <a:xfrm>
            <a:off x="242865" y="5283666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</a:p>
        </p:txBody>
      </p:sp>
      <p:sp>
        <p:nvSpPr>
          <p:cNvPr id="30" name="자유형 29"/>
          <p:cNvSpPr/>
          <p:nvPr/>
        </p:nvSpPr>
        <p:spPr>
          <a:xfrm>
            <a:off x="2900983" y="5283666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</a:p>
        </p:txBody>
      </p:sp>
      <p:sp>
        <p:nvSpPr>
          <p:cNvPr id="36" name="자유형 35"/>
          <p:cNvSpPr/>
          <p:nvPr/>
        </p:nvSpPr>
        <p:spPr>
          <a:xfrm>
            <a:off x="2309098" y="5421873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81986" y="2576697"/>
            <a:ext cx="761414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TTS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65079" y="5736693"/>
            <a:ext cx="761414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2" descr="지난해 첫선을 보인 AI 챗봇 서비스 이루다. [사진 제공 = 스캐터랩]">
            <a:extLst>
              <a:ext uri="{FF2B5EF4-FFF2-40B4-BE49-F238E27FC236}">
                <a16:creationId xmlns:a16="http://schemas.microsoft.com/office/drawing/2014/main" id="{F412892C-AE95-425E-AF02-2C2A00023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80" b="96360" l="5797" r="57488">
                        <a14:foregroundMark x1="31723" y1="7280" x2="31723" y2="7280"/>
                        <a14:foregroundMark x1="57488" y1="78352" x2="57488" y2="78352"/>
                        <a14:foregroundMark x1="38325" y1="92337" x2="38325" y2="92337"/>
                        <a14:foregroundMark x1="47504" y1="90613" x2="47504" y2="90613"/>
                        <a14:foregroundMark x1="35427" y1="96360" x2="35427" y2="96360"/>
                        <a14:foregroundMark x1="20451" y1="61877" x2="20451" y2="61877"/>
                        <a14:foregroundMark x1="5797" y1="44636" x2="5797" y2="44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96"/>
          <a:stretch/>
        </p:blipFill>
        <p:spPr bwMode="auto">
          <a:xfrm>
            <a:off x="3980518" y="1548773"/>
            <a:ext cx="37444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47DB501-042E-4977-AA36-883BF929BC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2066"/>
          <a:stretch/>
        </p:blipFill>
        <p:spPr>
          <a:xfrm>
            <a:off x="4648046" y="1922901"/>
            <a:ext cx="2880933" cy="2157154"/>
          </a:xfrm>
          <a:prstGeom prst="rect">
            <a:avLst/>
          </a:prstGeom>
        </p:spPr>
      </p:pic>
      <p:sp>
        <p:nvSpPr>
          <p:cNvPr id="53" name="자유형 26">
            <a:extLst>
              <a:ext uri="{FF2B5EF4-FFF2-40B4-BE49-F238E27FC236}">
                <a16:creationId xmlns:a16="http://schemas.microsoft.com/office/drawing/2014/main" id="{BB0E7872-9608-4B6B-886C-D86986359919}"/>
              </a:ext>
            </a:extLst>
          </p:cNvPr>
          <p:cNvSpPr/>
          <p:nvPr/>
        </p:nvSpPr>
        <p:spPr>
          <a:xfrm>
            <a:off x="9027021" y="1025991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GPT2</a:t>
            </a:r>
            <a:endParaRPr lang="ko-KR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자유형 26">
            <a:extLst>
              <a:ext uri="{FF2B5EF4-FFF2-40B4-BE49-F238E27FC236}">
                <a16:creationId xmlns:a16="http://schemas.microsoft.com/office/drawing/2014/main" id="{0B13E501-8A3C-45B5-BC26-FAEC107CE8AD}"/>
              </a:ext>
            </a:extLst>
          </p:cNvPr>
          <p:cNvSpPr/>
          <p:nvPr/>
        </p:nvSpPr>
        <p:spPr>
          <a:xfrm>
            <a:off x="9029026" y="2020958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BERT</a:t>
            </a:r>
            <a:endParaRPr lang="ko-KR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770BB-B0B9-41FA-8574-BC4CBC425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021" y="3709744"/>
            <a:ext cx="3565001" cy="2645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" name="자유형 37">
            <a:extLst>
              <a:ext uri="{FF2B5EF4-FFF2-40B4-BE49-F238E27FC236}">
                <a16:creationId xmlns:a16="http://schemas.microsoft.com/office/drawing/2014/main" id="{B792A7B3-29B8-45FC-A8F4-03F4D893E5E2}"/>
              </a:ext>
            </a:extLst>
          </p:cNvPr>
          <p:cNvSpPr/>
          <p:nvPr/>
        </p:nvSpPr>
        <p:spPr>
          <a:xfrm rot="16200000">
            <a:off x="9658790" y="2799155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41">
            <a:extLst>
              <a:ext uri="{FF2B5EF4-FFF2-40B4-BE49-F238E27FC236}">
                <a16:creationId xmlns:a16="http://schemas.microsoft.com/office/drawing/2014/main" id="{1D535CB2-5E69-4B3F-BFFD-0E6250E76952}"/>
              </a:ext>
            </a:extLst>
          </p:cNvPr>
          <p:cNvSpPr/>
          <p:nvPr/>
        </p:nvSpPr>
        <p:spPr>
          <a:xfrm>
            <a:off x="9291775" y="3095652"/>
            <a:ext cx="124397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파인튜닝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539A9-7ACA-4B2E-98F9-8D893695E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8979" y="4903254"/>
            <a:ext cx="4203750" cy="21050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9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3799703" y="3605133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감정 인식</a:t>
            </a:r>
          </a:p>
        </p:txBody>
      </p:sp>
      <p:sp>
        <p:nvSpPr>
          <p:cNvPr id="33" name="자유형 32"/>
          <p:cNvSpPr/>
          <p:nvPr/>
        </p:nvSpPr>
        <p:spPr>
          <a:xfrm>
            <a:off x="7007603" y="3600517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대화 흐름</a:t>
            </a:r>
          </a:p>
        </p:txBody>
      </p:sp>
      <p:sp>
        <p:nvSpPr>
          <p:cNvPr id="35" name="자유형 34"/>
          <p:cNvSpPr/>
          <p:nvPr/>
        </p:nvSpPr>
        <p:spPr>
          <a:xfrm>
            <a:off x="7007603" y="2671708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학습 문장</a:t>
            </a:r>
          </a:p>
        </p:txBody>
      </p:sp>
      <p:sp>
        <p:nvSpPr>
          <p:cNvPr id="37" name="자유형 36"/>
          <p:cNvSpPr/>
          <p:nvPr/>
        </p:nvSpPr>
        <p:spPr>
          <a:xfrm>
            <a:off x="2891184" y="3230366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6169857" y="2866406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6128070" y="3731119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09697" y="3205221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715645" y="1765367"/>
            <a:ext cx="129195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의도 추출</a:t>
            </a:r>
          </a:p>
        </p:txBody>
      </p:sp>
      <p:cxnSp>
        <p:nvCxnSpPr>
          <p:cNvPr id="50" name="꺾인 연결선 49"/>
          <p:cNvCxnSpPr>
            <a:cxnSpLocks/>
          </p:cNvCxnSpPr>
          <p:nvPr/>
        </p:nvCxnSpPr>
        <p:spPr>
          <a:xfrm rot="10800000" flipV="1">
            <a:off x="2865801" y="4418440"/>
            <a:ext cx="3772218" cy="1861191"/>
          </a:xfrm>
          <a:prstGeom prst="bentConnector3">
            <a:avLst>
              <a:gd name="adj1" fmla="val 550"/>
            </a:avLst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자유형 27">
            <a:extLst>
              <a:ext uri="{FF2B5EF4-FFF2-40B4-BE49-F238E27FC236}">
                <a16:creationId xmlns:a16="http://schemas.microsoft.com/office/drawing/2014/main" id="{0044F5AA-CB30-4D18-ACA3-AC5A23D071F7}"/>
              </a:ext>
            </a:extLst>
          </p:cNvPr>
          <p:cNvSpPr/>
          <p:nvPr/>
        </p:nvSpPr>
        <p:spPr>
          <a:xfrm>
            <a:off x="3794381" y="2727922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의도 분석</a:t>
            </a:r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4B49AEE3-84D2-47F7-8A0D-FCE35F556F0D}"/>
              </a:ext>
            </a:extLst>
          </p:cNvPr>
          <p:cNvSpPr/>
          <p:nvPr/>
        </p:nvSpPr>
        <p:spPr>
          <a:xfrm>
            <a:off x="1108866" y="5983389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0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Office PowerPoint</Application>
  <PresentationFormat>사용자 지정</PresentationFormat>
  <Paragraphs>130</Paragraphs>
  <Slides>15</Slides>
  <Notes>14</Notes>
  <HiddenSlides>1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Helvetica Neue</vt:lpstr>
      <vt:lpstr>HY엽서M</vt:lpstr>
      <vt:lpstr>맑은 고딕</vt:lpstr>
      <vt:lpstr>Arial</vt:lpstr>
      <vt:lpstr>Calibri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2022-02-23T06:19:37Z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